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61" r:id="rId2"/>
    <p:sldId id="257" r:id="rId3"/>
    <p:sldId id="271" r:id="rId4"/>
    <p:sldId id="272" r:id="rId5"/>
    <p:sldId id="267" r:id="rId6"/>
    <p:sldId id="273" r:id="rId7"/>
    <p:sldId id="274" r:id="rId8"/>
    <p:sldId id="268" r:id="rId9"/>
    <p:sldId id="265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>
      <p:cViewPr varScale="1">
        <p:scale>
          <a:sx n="43" d="100"/>
          <a:sy n="43" d="100"/>
        </p:scale>
        <p:origin x="7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2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471ED-60CC-4C62-BAE8-F58C017C3715}" type="datetimeFigureOut">
              <a:rPr lang="en-GB" smtClean="0"/>
              <a:t>14/01/2019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3E789-B82E-4995-80CC-A945FD553B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716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59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17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61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013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06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71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17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23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49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02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960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E2E0E-EF52-432E-8DE3-03CABE59D315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14/01/2019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45C126-0171-4309-90F2-824DE797D51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683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hyperlink" Target="http://www.hirstwood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030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7013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202" y="157162"/>
            <a:ext cx="2440998" cy="857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CC9D8E-3D14-4C92-9FE1-2527E94F86E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028"/>
            <a:ext cx="3073576" cy="1286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951" y="70763"/>
            <a:ext cx="2596098" cy="761522"/>
          </a:xfrm>
          <a:prstGeom prst="rect">
            <a:avLst/>
          </a:prstGeom>
        </p:spPr>
      </p:pic>
      <p:sp>
        <p:nvSpPr>
          <p:cNvPr id="12" name="Rectangle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15802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www.multisensorylearning.lgfl.net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www.hirstwood.com</a:t>
            </a:r>
            <a:r>
              <a:rPr lang="en-GB" altLang="en-US" sz="1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01316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rstwood.com/" TargetMode="External"/><Relationship Id="rId2" Type="http://schemas.openxmlformats.org/officeDocument/2006/relationships/hyperlink" Target="http://www.multisensorylearning.lgfl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0137"/>
            <a:ext cx="10515600" cy="3545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3</a:t>
            </a:r>
            <a:r>
              <a:rPr lang="en-US" sz="3200" b="1" dirty="0"/>
              <a:t>.</a:t>
            </a:r>
            <a:r>
              <a:rPr lang="en-US" sz="3200" b="1" dirty="0" smtClean="0"/>
              <a:t> </a:t>
            </a:r>
            <a:r>
              <a:rPr lang="en-US" sz="3200" b="1" dirty="0"/>
              <a:t>Sensory Considerations for Learners with Visual &amp; Hearing Loss, Multisensory Learning</a:t>
            </a:r>
            <a:endParaRPr lang="en-GB" sz="3200" dirty="0"/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dirty="0" smtClean="0"/>
              <a:t>3E: Implications </a:t>
            </a:r>
            <a:r>
              <a:rPr lang="en-US" sz="3200" b="1" dirty="0"/>
              <a:t>of </a:t>
            </a:r>
            <a:r>
              <a:rPr lang="en-US" sz="3200" b="1" dirty="0" smtClean="0"/>
              <a:t>Hearing Conditions </a:t>
            </a:r>
            <a:r>
              <a:rPr lang="en-US" sz="3200" b="1" dirty="0"/>
              <a:t>for Learning</a:t>
            </a:r>
            <a:endParaRPr lang="en-GB" sz="3200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838200" y="6415802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2755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904" y="97775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The functional effects of a </a:t>
            </a:r>
            <a:r>
              <a:rPr lang="en-US" sz="3200" b="1" dirty="0" smtClean="0"/>
              <a:t>hearing </a:t>
            </a:r>
            <a:r>
              <a:rPr lang="en-US" sz="3200" b="1" dirty="0"/>
              <a:t>condition on </a:t>
            </a:r>
            <a:r>
              <a:rPr lang="en-US" sz="3200" b="1" dirty="0" smtClean="0"/>
              <a:t>learning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04" y="2385391"/>
            <a:ext cx="9999428" cy="419455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Sentence </a:t>
            </a:r>
            <a:r>
              <a:rPr lang="en-US" dirty="0"/>
              <a:t>formation - particularly understanding and using longer, complex sentences</a:t>
            </a:r>
            <a:endParaRPr lang="en-GB" dirty="0"/>
          </a:p>
          <a:p>
            <a:pPr lvl="0"/>
            <a:r>
              <a:rPr lang="en-US" dirty="0"/>
              <a:t>Saying sounds correctly, especially quieter ones such as s/f/</a:t>
            </a:r>
            <a:r>
              <a:rPr lang="en-US" dirty="0" err="1"/>
              <a:t>sh</a:t>
            </a:r>
            <a:endParaRPr lang="en-GB" dirty="0"/>
          </a:p>
          <a:p>
            <a:pPr lvl="0"/>
            <a:r>
              <a:rPr lang="en-US" dirty="0"/>
              <a:t>Contributing </a:t>
            </a:r>
            <a:r>
              <a:rPr lang="en-US" dirty="0" smtClean="0"/>
              <a:t>to and keeping up with </a:t>
            </a:r>
            <a:r>
              <a:rPr lang="en-US" dirty="0"/>
              <a:t>class discussion, as their self-confidence may be </a:t>
            </a:r>
            <a:r>
              <a:rPr lang="en-US" dirty="0" smtClean="0"/>
              <a:t>poor and the increased effort involved in hearing and processing a fast moving discussion will produce fatigue</a:t>
            </a:r>
            <a:endParaRPr lang="en-GB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838200" y="6415802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1945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903" y="97775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/>
              <a:t>The functional effects of a </a:t>
            </a:r>
            <a:r>
              <a:rPr lang="en-US" sz="3200" b="1" dirty="0" smtClean="0"/>
              <a:t>hearing </a:t>
            </a:r>
            <a:r>
              <a:rPr lang="en-US" sz="3200" b="1" dirty="0"/>
              <a:t>condition on </a:t>
            </a:r>
            <a:r>
              <a:rPr lang="en-US" sz="3200" b="1" dirty="0" smtClean="0"/>
              <a:t>learning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03" y="2385391"/>
            <a:ext cx="10969487" cy="419455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Poor </a:t>
            </a:r>
            <a:r>
              <a:rPr lang="en-US" dirty="0" err="1"/>
              <a:t>behaviour</a:t>
            </a:r>
            <a:r>
              <a:rPr lang="en-US" dirty="0"/>
              <a:t> - not being able to follow what is happening in class/verbal instructions can lead to distraction/poor concentration &amp; reduced engagement</a:t>
            </a:r>
            <a:endParaRPr lang="en-GB" dirty="0"/>
          </a:p>
          <a:p>
            <a:pPr lvl="0"/>
            <a:r>
              <a:rPr lang="en-US" dirty="0"/>
              <a:t>Inappropriate answers to questions - indicating a learner’s difficulty in following the class discussion fully</a:t>
            </a:r>
            <a:endParaRPr lang="en-GB" dirty="0"/>
          </a:p>
          <a:p>
            <a:pPr lvl="0"/>
            <a:r>
              <a:rPr lang="en-US" dirty="0"/>
              <a:t>Frustration/Peer isolation/lack of friendship groups</a:t>
            </a:r>
            <a:endParaRPr lang="en-GB" dirty="0"/>
          </a:p>
          <a:p>
            <a:endParaRPr lang="en-GB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838200" y="6415802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568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03" y="903048"/>
            <a:ext cx="11053997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Strategies to support learners with hearing conditions include: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923" y="5621943"/>
            <a:ext cx="10007379" cy="695984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Position </a:t>
            </a:r>
            <a:r>
              <a:rPr lang="en-US" dirty="0"/>
              <a:t>the learner so they are close to the </a:t>
            </a:r>
            <a:r>
              <a:rPr lang="en-US" dirty="0" smtClean="0"/>
              <a:t>instruction</a:t>
            </a:r>
            <a:endParaRPr lang="en-GB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838200" y="6415802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-711" r="26940" b="13556"/>
          <a:stretch/>
        </p:blipFill>
        <p:spPr>
          <a:xfrm>
            <a:off x="4444679" y="1980095"/>
            <a:ext cx="3291840" cy="32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754" y="903048"/>
            <a:ext cx="10979046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Strategies to support learners with hearing conditions include: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03" y="5615058"/>
            <a:ext cx="10007379" cy="70393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Gain </a:t>
            </a:r>
            <a:r>
              <a:rPr lang="en-US" dirty="0"/>
              <a:t>the learners attention &amp; eye contact before </a:t>
            </a:r>
            <a:r>
              <a:rPr lang="en-US" dirty="0" smtClean="0"/>
              <a:t>speaking</a:t>
            </a:r>
            <a:endParaRPr lang="en-GB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838200" y="6415802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5" t="3083" r="29835" b="14149"/>
          <a:stretch/>
        </p:blipFill>
        <p:spPr>
          <a:xfrm>
            <a:off x="4313482" y="1868847"/>
            <a:ext cx="3554233" cy="348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2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93" y="903048"/>
            <a:ext cx="11039007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Strategies to support learners with hearing conditions include: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04" y="2409245"/>
            <a:ext cx="5809092" cy="4170704"/>
          </a:xfrm>
        </p:spPr>
        <p:txBody>
          <a:bodyPr>
            <a:normAutofit/>
          </a:bodyPr>
          <a:lstStyle/>
          <a:p>
            <a:pPr lvl="0"/>
            <a:endParaRPr lang="en-GB" dirty="0"/>
          </a:p>
          <a:p>
            <a:pPr lvl="0"/>
            <a:r>
              <a:rPr lang="en-US" dirty="0"/>
              <a:t>Use short </a:t>
            </a:r>
            <a:r>
              <a:rPr lang="en-US" dirty="0" smtClean="0"/>
              <a:t>sentences</a:t>
            </a:r>
            <a:endParaRPr lang="en-GB" dirty="0"/>
          </a:p>
          <a:p>
            <a:pPr lvl="0"/>
            <a:r>
              <a:rPr lang="en-GB" dirty="0" smtClean="0"/>
              <a:t>If the child uses sign language, remember to sign everything, not just when you are speaking to that child.</a:t>
            </a:r>
            <a:endParaRPr lang="en-US" dirty="0" smtClean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838200" y="6415802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dirty="0" smtClean="0"/>
          </a:p>
        </p:txBody>
      </p:sp>
      <p:pic>
        <p:nvPicPr>
          <p:cNvPr id="1026" name="Picture 2" descr="DSC010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928" y="2228611"/>
            <a:ext cx="3846843" cy="358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69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13" y="903048"/>
            <a:ext cx="11068987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Strategies to support learners with hearing conditions include: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04" y="2396173"/>
            <a:ext cx="10389042" cy="4019629"/>
          </a:xfrm>
        </p:spPr>
        <p:txBody>
          <a:bodyPr>
            <a:normAutofit/>
          </a:bodyPr>
          <a:lstStyle/>
          <a:p>
            <a:r>
              <a:rPr lang="en-US" dirty="0"/>
              <a:t>Use facial expression &amp; body language to reinforce speech</a:t>
            </a:r>
            <a:endParaRPr lang="en-GB" dirty="0"/>
          </a:p>
          <a:p>
            <a:endParaRPr lang="en-GB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838200" y="6415802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7" t="10927" r="8696" b="13941"/>
          <a:stretch/>
        </p:blipFill>
        <p:spPr>
          <a:xfrm rot="16200000">
            <a:off x="4020121" y="3409213"/>
            <a:ext cx="3020026" cy="232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31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23" y="903048"/>
            <a:ext cx="11083977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Strategies to support learners with hearing conditions include: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53" y="2110614"/>
            <a:ext cx="10389042" cy="4019629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Give </a:t>
            </a:r>
            <a:r>
              <a:rPr lang="en-US" dirty="0"/>
              <a:t>the learner the opportunity/strategy to check their understanding - ask for a repetition of instructions/question etc.</a:t>
            </a:r>
            <a:endParaRPr lang="en-GB" dirty="0"/>
          </a:p>
          <a:p>
            <a:endParaRPr lang="en-GB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838200" y="6415802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7"/>
          <a:stretch/>
        </p:blipFill>
        <p:spPr>
          <a:xfrm rot="16200000">
            <a:off x="3998007" y="3070230"/>
            <a:ext cx="3362936" cy="332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60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784" y="903048"/>
            <a:ext cx="11024016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Strategies to support learners with hearing conditions include: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04" y="2560319"/>
            <a:ext cx="5530795" cy="4019629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Use </a:t>
            </a:r>
            <a:r>
              <a:rPr lang="en-US" dirty="0"/>
              <a:t>visual cues to support the spoken word i.e. pictures, symbols, written word, signs.</a:t>
            </a:r>
            <a:endParaRPr lang="en-GB" dirty="0"/>
          </a:p>
          <a:p>
            <a:endParaRPr lang="en-GB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838200" y="6415802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375" y="2240368"/>
            <a:ext cx="3205757" cy="409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17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44" y="903048"/>
            <a:ext cx="10964056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Strategies to support learners with hearing conditions include: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933" y="2308416"/>
            <a:ext cx="6039679" cy="402758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Be </a:t>
            </a:r>
            <a:r>
              <a:rPr lang="en-US" dirty="0"/>
              <a:t>aware of concentration fatigue</a:t>
            </a:r>
            <a:endParaRPr lang="en-GB" dirty="0"/>
          </a:p>
          <a:p>
            <a:pPr lvl="0"/>
            <a:r>
              <a:rPr lang="en-US" dirty="0"/>
              <a:t>Reduce background noise - close the classroom door, use soft furnishings/carpet to reduce classroom noise.</a:t>
            </a:r>
            <a:endParaRPr lang="en-GB" dirty="0"/>
          </a:p>
          <a:p>
            <a:pPr lvl="0"/>
            <a:r>
              <a:rPr lang="en-US" dirty="0"/>
              <a:t>Is the learner positioned in a way so that they can see their peers during a lesson or learning activity?</a:t>
            </a:r>
            <a:endParaRPr lang="en-GB" dirty="0"/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838200" y="6415802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2" t="8182" r="-18182" b="15929"/>
          <a:stretch/>
        </p:blipFill>
        <p:spPr>
          <a:xfrm>
            <a:off x="6989196" y="2677537"/>
            <a:ext cx="5850503" cy="295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36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903" y="1334125"/>
            <a:ext cx="10793897" cy="734518"/>
          </a:xfrm>
        </p:spPr>
        <p:txBody>
          <a:bodyPr>
            <a:noAutofit/>
          </a:bodyPr>
          <a:lstStyle/>
          <a:p>
            <a:r>
              <a:rPr lang="en-US" sz="3200" b="1" dirty="0"/>
              <a:t>The functional effects of a </a:t>
            </a:r>
            <a:r>
              <a:rPr lang="en-US" sz="3200" b="1" dirty="0" smtClean="0"/>
              <a:t>hearing </a:t>
            </a:r>
            <a:r>
              <a:rPr lang="en-US" sz="3200" b="1" dirty="0"/>
              <a:t>condition on </a:t>
            </a:r>
            <a:r>
              <a:rPr lang="en-US" sz="3200" b="1" dirty="0" smtClean="0"/>
              <a:t>learning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03" y="2385391"/>
            <a:ext cx="11152367" cy="4194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Here is a simple guide to functional effects of hearing loss and what this means for the learner in your classroom.</a:t>
            </a:r>
            <a:endParaRPr lang="en-GB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learner may experience difficulty with:</a:t>
            </a:r>
            <a:endParaRPr lang="en-GB" dirty="0"/>
          </a:p>
          <a:p>
            <a:pPr lvl="0"/>
            <a:r>
              <a:rPr lang="en-US" dirty="0"/>
              <a:t>Understanding and using more abstract words (before/shy/same as) but use concrete words successfully (jump/red/two)</a:t>
            </a:r>
            <a:endParaRPr lang="en-GB" dirty="0"/>
          </a:p>
          <a:p>
            <a:pPr lvl="0"/>
            <a:r>
              <a:rPr lang="en-US" dirty="0"/>
              <a:t>Understanding multiple meanings of the same word i.e. bark - the noise a dog makes or the outside of a tree trunk</a:t>
            </a:r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 bwMode="auto">
          <a:xfrm>
            <a:off x="838200" y="6415802"/>
            <a:ext cx="105047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www.multisensorylearning.lgfl.net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				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www.hirstwood.com</a:t>
            </a:r>
            <a:r>
              <a:rPr lang="en-GB" altLang="en-US" sz="1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London Grid for Learning</a:t>
            </a:r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1709092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421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1_Office Theme</vt:lpstr>
      <vt:lpstr>PowerPoint Presentation</vt:lpstr>
      <vt:lpstr>Strategies to support learners with hearing conditions include:</vt:lpstr>
      <vt:lpstr>Strategies to support learners with hearing conditions include:</vt:lpstr>
      <vt:lpstr>Strategies to support learners with hearing conditions include:</vt:lpstr>
      <vt:lpstr>Strategies to support learners with hearing conditions include:</vt:lpstr>
      <vt:lpstr>Strategies to support learners with hearing conditions include:</vt:lpstr>
      <vt:lpstr>Strategies to support learners with hearing conditions include:</vt:lpstr>
      <vt:lpstr>Strategies to support learners with hearing conditions include:</vt:lpstr>
      <vt:lpstr>The functional effects of a hearing condition on learning</vt:lpstr>
      <vt:lpstr>The functional effects of a hearing condition on learning</vt:lpstr>
      <vt:lpstr>The functional effects of a hearing condition on learning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Dilworth</dc:creator>
  <cp:lastModifiedBy>Adam Gordon</cp:lastModifiedBy>
  <cp:revision>23</cp:revision>
  <dcterms:created xsi:type="dcterms:W3CDTF">2018-09-17T10:19:41Z</dcterms:created>
  <dcterms:modified xsi:type="dcterms:W3CDTF">2019-01-14T09:11:19Z</dcterms:modified>
</cp:coreProperties>
</file>